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/>
    <p:restoredTop sz="86448"/>
  </p:normalViewPr>
  <p:slideViewPr>
    <p:cSldViewPr snapToGrid="0" snapToObjects="1">
      <p:cViewPr varScale="1">
        <p:scale>
          <a:sx n="95" d="100"/>
          <a:sy n="95" d="100"/>
        </p:scale>
        <p:origin x="3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3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9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6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5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4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2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title="Be Boulder.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56851" y="6189029"/>
            <a:ext cx="2377001" cy="512153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3363" y="6356351"/>
            <a:ext cx="5727191" cy="3367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4255" y="6356351"/>
            <a:ext cx="548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title="University of Colorado Boulder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697" y="6144844"/>
            <a:ext cx="2410227" cy="5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6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ann/sciann-applicatio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8903"/>
            <a:ext cx="12192000" cy="6858000"/>
            <a:chOff x="0" y="0"/>
            <a:chExt cx="12192000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04734" y="0"/>
              <a:ext cx="7487266" cy="685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title="Be Boulder. University of Colorado Boulde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734" y="5056572"/>
              <a:ext cx="4164946" cy="160394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4735" y="663677"/>
            <a:ext cx="7036992" cy="2846286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Data Drive Fracture Mechanics:</a:t>
            </a:r>
            <a:b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</a:br>
            <a:r>
              <a:rPr lang="en-US" sz="28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Discovering Elastic Constants and Failure Criteria using PINNs</a:t>
            </a:r>
            <a:endParaRPr lang="en-US" sz="4400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4735" y="3602038"/>
            <a:ext cx="7036992" cy="120593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Thomas Allard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Samantha Walker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April 26, 2022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E03-61EC-431D-8990-A5B5F178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73E3B-958E-407E-8789-14CB14911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Technically no trouble! (</a:t>
            </a:r>
            <a:r>
              <a:rPr lang="en-US" dirty="0" err="1"/>
              <a:t>cuz</a:t>
            </a:r>
            <a:r>
              <a:rPr lang="en-US" dirty="0"/>
              <a:t> we didn’t get here yet lol)</a:t>
            </a:r>
          </a:p>
          <a:p>
            <a:r>
              <a:rPr lang="en-US" dirty="0"/>
              <a:t>Ambitious goals</a:t>
            </a:r>
          </a:p>
        </p:txBody>
      </p:sp>
    </p:spTree>
    <p:extLst>
      <p:ext uri="{BB962C8B-B14F-4D97-AF65-F5344CB8AC3E}">
        <p14:creationId xmlns:p14="http://schemas.microsoft.com/office/powerpoint/2010/main" val="109863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B8ED-5ADE-46F5-ADE6-BB1F624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AFB-FA6C-4A19-B488-D982C9F72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NNs so hard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3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F03B-12AB-4E2B-B3BF-9FB2736C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AB671-998A-4325-B06F-2125CE021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4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8CAE-A918-4CF5-9101-5E60FB93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5B1E-5F71-47C2-A137-6F774E13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– Fracture Mechanics</a:t>
            </a:r>
          </a:p>
          <a:p>
            <a:r>
              <a:rPr lang="en-US" dirty="0"/>
              <a:t>Input Data – Abaqus Simulations</a:t>
            </a:r>
          </a:p>
          <a:p>
            <a:r>
              <a:rPr lang="en-US" dirty="0"/>
              <a:t>Background – PINNs </a:t>
            </a:r>
          </a:p>
          <a:p>
            <a:r>
              <a:rPr lang="en-US" dirty="0"/>
              <a:t>Elastic PINN</a:t>
            </a:r>
          </a:p>
          <a:p>
            <a:r>
              <a:rPr lang="en-US" dirty="0"/>
              <a:t>Fracture PINN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00467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Stress intensity factor </a:t>
            </a:r>
            <a:r>
              <a:rPr lang="en-US" dirty="0">
                <a:sym typeface="Wingdings" panose="05000000000000000000" pitchFamily="2" charset="2"/>
              </a:rPr>
              <a:t> energy release rate</a:t>
            </a:r>
            <a:endParaRPr lang="en-US" dirty="0"/>
          </a:p>
          <a:p>
            <a:r>
              <a:rPr lang="en-US" dirty="0"/>
              <a:t>Displacement control is stable for brittle crack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405100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8005175" cy="295582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Abaqus finite element (FE) software has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benchmark</a:t>
                </a:r>
                <a:r>
                  <a:rPr lang="en-US" sz="2000" dirty="0"/>
                  <a:t> simulations for mode I fracture using the extended finite element method (XFEM). </a:t>
                </a:r>
              </a:p>
              <a:p>
                <a:r>
                  <a:rPr lang="en-US" sz="2000" dirty="0"/>
                  <a:t>XFEM is a promising capability for simulating the fracture and failure behavior of a solid material. </a:t>
                </a:r>
              </a:p>
              <a:p>
                <a:r>
                  <a:rPr lang="en-US" sz="2000" dirty="0"/>
                  <a:t>Displacement is applied to single edge notch tension (SENT) specimen. The right edge is fixed in the x-direction.</a:t>
                </a:r>
              </a:p>
              <a:p>
                <a:r>
                  <a:rPr lang="en-US" sz="2000" dirty="0"/>
                  <a:t>The crack (of initial length a) propagates when stress reaches a limit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8005175" cy="2955826"/>
              </a:xfrm>
              <a:blipFill>
                <a:blip r:embed="rId2"/>
                <a:stretch>
                  <a:fillRect l="-685" t="-1856" b="-3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429452C-0B89-4EFB-BE66-4BA37D85A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" t="19649" r="76153" b="4121"/>
          <a:stretch/>
        </p:blipFill>
        <p:spPr>
          <a:xfrm>
            <a:off x="9617063" y="1690688"/>
            <a:ext cx="2484073" cy="3470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18B0F-ECC8-4396-8EC6-4C695F127D09}"/>
              </a:ext>
            </a:extLst>
          </p:cNvPr>
          <p:cNvSpPr txBox="1"/>
          <p:nvPr/>
        </p:nvSpPr>
        <p:spPr>
          <a:xfrm>
            <a:off x="11122206" y="1465769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1B2AE-CECC-4C02-B4EF-A1A52E14F4D7}"/>
              </a:ext>
            </a:extLst>
          </p:cNvPr>
          <p:cNvSpPr txBox="1"/>
          <p:nvPr/>
        </p:nvSpPr>
        <p:spPr>
          <a:xfrm>
            <a:off x="11122206" y="4781451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125535" y="2623755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300 mm</a:t>
            </a:r>
          </a:p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BB26F-E334-4421-AADE-61EB7E052BB8}"/>
              </a:ext>
            </a:extLst>
          </p:cNvPr>
          <p:cNvSpPr txBox="1"/>
          <p:nvPr/>
        </p:nvSpPr>
        <p:spPr>
          <a:xfrm>
            <a:off x="2396471" y="4757151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Elastic parameters</a:t>
            </a:r>
          </a:p>
          <a:p>
            <a:pPr algn="ctr"/>
            <a:r>
              <a:rPr lang="en-US" dirty="0"/>
              <a:t>E = 210 </a:t>
            </a:r>
            <a:r>
              <a:rPr lang="en-US" dirty="0" err="1"/>
              <a:t>GPa</a:t>
            </a:r>
            <a:endParaRPr lang="en-US" dirty="0"/>
          </a:p>
          <a:p>
            <a:pPr algn="ctr"/>
            <a:r>
              <a:rPr lang="el-GR" dirty="0"/>
              <a:t>ν</a:t>
            </a:r>
            <a:r>
              <a:rPr lang="en-US" dirty="0"/>
              <a:t> = 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/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/>
                  <a:t>Fracture criteria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220 MPa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</m:oMath>
                </a14:m>
                <a:r>
                  <a:rPr lang="en-US" dirty="0"/>
                  <a:t> = 42.2 N/mm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blipFill>
                <a:blip r:embed="rId4"/>
                <a:stretch>
                  <a:fillRect t="-3289" r="-288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CE792B-9583-4553-9E64-734D31B3E2F1}"/>
              </a:ext>
            </a:extLst>
          </p:cNvPr>
          <p:cNvSpPr txBox="1"/>
          <p:nvPr/>
        </p:nvSpPr>
        <p:spPr>
          <a:xfrm>
            <a:off x="8038681" y="5526593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 I fracture energy release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4E8A4-7C09-4C70-80A8-4129A0235637}"/>
              </a:ext>
            </a:extLst>
          </p:cNvPr>
          <p:cNvSpPr txBox="1"/>
          <p:nvPr/>
        </p:nvSpPr>
        <p:spPr>
          <a:xfrm>
            <a:off x="22396" y="4866565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Elastic Modulus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FE075-C779-4C29-BAF9-364D7AF0FE58}"/>
              </a:ext>
            </a:extLst>
          </p:cNvPr>
          <p:cNvSpPr txBox="1"/>
          <p:nvPr/>
        </p:nvSpPr>
        <p:spPr>
          <a:xfrm>
            <a:off x="33650" y="5710068"/>
            <a:ext cx="1417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Poisson’s Ratio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2EAA2-4BB2-46BF-A7BE-247E38050ADE}"/>
              </a:ext>
            </a:extLst>
          </p:cNvPr>
          <p:cNvSpPr txBox="1"/>
          <p:nvPr/>
        </p:nvSpPr>
        <p:spPr>
          <a:xfrm>
            <a:off x="7980041" y="4757151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tensile stress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06BACC-689C-468D-A518-B9C636C7DA41}"/>
              </a:ext>
            </a:extLst>
          </p:cNvPr>
          <p:cNvCxnSpPr>
            <a:stCxn id="12" idx="3"/>
          </p:cNvCxnSpPr>
          <p:nvPr/>
        </p:nvCxnSpPr>
        <p:spPr>
          <a:xfrm>
            <a:off x="1462214" y="5020454"/>
            <a:ext cx="1110164" cy="140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4EF44B-3AFB-49BD-B150-A77B92A3D241}"/>
              </a:ext>
            </a:extLst>
          </p:cNvPr>
          <p:cNvCxnSpPr>
            <a:stCxn id="13" idx="3"/>
          </p:cNvCxnSpPr>
          <p:nvPr/>
        </p:nvCxnSpPr>
        <p:spPr>
          <a:xfrm flipV="1">
            <a:off x="1450961" y="5526593"/>
            <a:ext cx="1454867" cy="337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F45D65-EED9-4F01-BA1F-1EB0F6C3A53C}"/>
              </a:ext>
            </a:extLst>
          </p:cNvPr>
          <p:cNvCxnSpPr>
            <a:stCxn id="14" idx="1"/>
          </p:cNvCxnSpPr>
          <p:nvPr/>
        </p:nvCxnSpPr>
        <p:spPr>
          <a:xfrm flipH="1">
            <a:off x="7053943" y="4911040"/>
            <a:ext cx="926098" cy="332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35C83A-2CD3-4805-ADAB-A35450424F5D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12475" y="5526593"/>
            <a:ext cx="826206" cy="153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72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9F5B0169-C846-460F-BA13-3E97A405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903"/>
          <a:stretch/>
        </p:blipFill>
        <p:spPr>
          <a:xfrm>
            <a:off x="234779" y="3006683"/>
            <a:ext cx="2819920" cy="2590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Fracture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6836980" y="625296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300 mm</a:t>
            </a:r>
          </a:p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48EFB70-772A-4BA3-9FB5-D690B896B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47"/>
          <a:stretch/>
        </p:blipFill>
        <p:spPr>
          <a:xfrm>
            <a:off x="3218154" y="3063050"/>
            <a:ext cx="2843916" cy="2590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85AE684-8682-4716-90CA-764DA9E7C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2" t="19649" r="76153" b="4121"/>
          <a:stretch/>
        </p:blipFill>
        <p:spPr>
          <a:xfrm>
            <a:off x="10162894" y="874325"/>
            <a:ext cx="1828800" cy="2554675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73530A05-372A-4E45-AD19-812F976BE6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Default mesh, 2655 elements and 2760 nodes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D6269-B0C5-413F-AB13-7922C91E4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926" y="3198876"/>
            <a:ext cx="4573524" cy="27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E120E7-5F14-4503-A450-A9E20370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Before developing a PINN for the fracture problem, we decided we would try a simpler problem.</a:t>
            </a:r>
          </a:p>
          <a:p>
            <a:r>
              <a:rPr lang="en-US" sz="1800" dirty="0"/>
              <a:t>Crack removed, all other dimensions and simulations parameters were kept the same.</a:t>
            </a:r>
          </a:p>
          <a:p>
            <a:r>
              <a:rPr lang="en-US" sz="1800" dirty="0"/>
              <a:t>Pure uniaxial stress state!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Elastic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10063645" y="625296"/>
            <a:ext cx="162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C5A46025-0F9E-4689-9849-FE518F9F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2" y="3246094"/>
            <a:ext cx="3657600" cy="25908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7722B749-CE62-4650-9F3D-652CF952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96" y="3246094"/>
            <a:ext cx="3657600" cy="25908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C92FC1-F62D-486D-868B-D80E1CD8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267" y="3246094"/>
            <a:ext cx="3657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9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4E3F-BF22-4304-B949-D386C099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Extraction and MGMT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9F5EA-2A8D-4C67-B277-0DB657D91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Abaqus/Python API to extract results from Abaqus output database (ODB)</a:t>
            </a:r>
          </a:p>
          <a:p>
            <a:r>
              <a:rPr lang="en-US" dirty="0" err="1"/>
              <a:t>Xarray</a:t>
            </a:r>
            <a:r>
              <a:rPr lang="en-US" dirty="0"/>
              <a:t> “</a:t>
            </a:r>
            <a:r>
              <a:rPr lang="en-US" dirty="0" err="1"/>
              <a:t>DataArray</a:t>
            </a:r>
            <a:r>
              <a:rPr lang="en-US" dirty="0"/>
              <a:t>” for each timestep </a:t>
            </a:r>
            <a:r>
              <a:rPr lang="en-US" dirty="0">
                <a:sym typeface="Wingdings" panose="05000000000000000000" pitchFamily="2" charset="2"/>
              </a:rPr>
              <a:t> stack into “</a:t>
            </a:r>
            <a:r>
              <a:rPr lang="en-US" dirty="0" err="1">
                <a:sym typeface="Wingdings" panose="05000000000000000000" pitchFamily="2" charset="2"/>
              </a:rPr>
              <a:t>DataSet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Fields: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F7B32-F545-4F6C-B542-B5594927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00" y="3621489"/>
            <a:ext cx="5276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DCA1-96DA-44D4-82C7-FB9C1F06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BBEEA-0237-481C-8A24-6B5BE9710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– borrow from old slides</a:t>
            </a:r>
          </a:p>
          <a:p>
            <a:r>
              <a:rPr lang="en-US" dirty="0" err="1"/>
              <a:t>Sciann</a:t>
            </a:r>
            <a:endParaRPr lang="en-US" dirty="0"/>
          </a:p>
          <a:p>
            <a:pPr lvl="1"/>
            <a:r>
              <a:rPr lang="en-US" dirty="0"/>
              <a:t>Why??? Lol Yang *shrugs* </a:t>
            </a:r>
            <a:r>
              <a:rPr lang="en-US" dirty="0">
                <a:sym typeface="Wingdings" panose="05000000000000000000" pitchFamily="2" charset="2"/>
              </a:rPr>
              <a:t> they actually have great examples! We used </a:t>
            </a:r>
          </a:p>
          <a:p>
            <a:pPr lvl="1"/>
            <a:r>
              <a:rPr lang="en-US" dirty="0">
                <a:hlinkClick r:id="rId2"/>
              </a:rPr>
              <a:t>https://github.com/sciann/sciann-applications</a:t>
            </a:r>
            <a:endParaRPr lang="en-US" dirty="0"/>
          </a:p>
          <a:p>
            <a:r>
              <a:rPr lang="en-US" dirty="0"/>
              <a:t>Data – (maybe move to end of Abaqus discussion)</a:t>
            </a:r>
          </a:p>
          <a:p>
            <a:pPr lvl="1"/>
            <a:r>
              <a:rPr lang="en-US" dirty="0"/>
              <a:t>Abaqus output database (ODB) extraction 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xarray</a:t>
            </a:r>
            <a:r>
              <a:rPr lang="en-US" dirty="0"/>
              <a:t> data formats (</a:t>
            </a:r>
            <a:r>
              <a:rPr lang="en-US" dirty="0" err="1"/>
              <a:t>DataSets</a:t>
            </a:r>
            <a:r>
              <a:rPr lang="en-US" dirty="0"/>
              <a:t> and </a:t>
            </a:r>
            <a:r>
              <a:rPr lang="en-US" dirty="0" err="1"/>
              <a:t>DataArrays</a:t>
            </a:r>
            <a:r>
              <a:rPr lang="en-US" dirty="0"/>
              <a:t>) to conveniently store and call simulation data, </a:t>
            </a:r>
            <a:r>
              <a:rPr lang="en-US" dirty="0" err="1"/>
              <a:t>netcdf</a:t>
            </a:r>
            <a:r>
              <a:rPr lang="en-US" dirty="0"/>
              <a:t> file</a:t>
            </a:r>
          </a:p>
          <a:p>
            <a:r>
              <a:rPr lang="en-US" dirty="0"/>
              <a:t>Hyperparameters</a:t>
            </a:r>
          </a:p>
          <a:p>
            <a:pPr lvl="1"/>
            <a:r>
              <a:rPr lang="en-US" dirty="0"/>
              <a:t>Started from </a:t>
            </a:r>
            <a:r>
              <a:rPr lang="en-US" dirty="0" err="1"/>
              <a:t>sciann</a:t>
            </a:r>
            <a:r>
              <a:rPr lang="en-US" dirty="0"/>
              <a:t>-applications</a:t>
            </a:r>
          </a:p>
          <a:p>
            <a:pPr lvl="1"/>
            <a:r>
              <a:rPr lang="en-US" dirty="0"/>
              <a:t>Tested different normalizations</a:t>
            </a:r>
          </a:p>
        </p:txBody>
      </p:sp>
    </p:spTree>
    <p:extLst>
      <p:ext uri="{BB962C8B-B14F-4D97-AF65-F5344CB8AC3E}">
        <p14:creationId xmlns:p14="http://schemas.microsoft.com/office/powerpoint/2010/main" val="124500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2CE-04A6-4DE3-A8D4-4CEC3E72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C892-5AA7-4374-B93A-12440E3B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outputs and plots</a:t>
            </a:r>
          </a:p>
          <a:p>
            <a:r>
              <a:rPr lang="en-US" dirty="0"/>
              <a:t>Troubles!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60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992</TotalTime>
  <Words>422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Cambria Math</vt:lpstr>
      <vt:lpstr>Office Theme</vt:lpstr>
      <vt:lpstr>Data Drive Fracture Mechanics: Discovering Elastic Constants and Failure Criteria using PINNs</vt:lpstr>
      <vt:lpstr>Outline</vt:lpstr>
      <vt:lpstr>Background</vt:lpstr>
      <vt:lpstr>Input Data – Abaqus Simulations</vt:lpstr>
      <vt:lpstr>Input Data – Abaqus Fracture</vt:lpstr>
      <vt:lpstr>Input Data – Abaqus Elastic</vt:lpstr>
      <vt:lpstr>Input Data Extraction and MGMT</vt:lpstr>
      <vt:lpstr>Background - PINNs</vt:lpstr>
      <vt:lpstr>Elastic PINN</vt:lpstr>
      <vt:lpstr>Fracture PINN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Kubie</dc:creator>
  <cp:lastModifiedBy>Thomas Allard</cp:lastModifiedBy>
  <cp:revision>43</cp:revision>
  <dcterms:created xsi:type="dcterms:W3CDTF">2016-01-26T18:12:20Z</dcterms:created>
  <dcterms:modified xsi:type="dcterms:W3CDTF">2022-04-26T14:44:25Z</dcterms:modified>
</cp:coreProperties>
</file>